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2"/>
  </p:notesMasterIdLst>
  <p:handoutMasterIdLst>
    <p:handoutMasterId r:id="rId23"/>
  </p:handoutMasterIdLst>
  <p:sldIdLst>
    <p:sldId id="256" r:id="rId2"/>
    <p:sldId id="295" r:id="rId3"/>
    <p:sldId id="264" r:id="rId4"/>
    <p:sldId id="265" r:id="rId5"/>
    <p:sldId id="257" r:id="rId6"/>
    <p:sldId id="259" r:id="rId7"/>
    <p:sldId id="267" r:id="rId8"/>
    <p:sldId id="277" r:id="rId9"/>
    <p:sldId id="305" r:id="rId10"/>
    <p:sldId id="269" r:id="rId11"/>
    <p:sldId id="306" r:id="rId12"/>
    <p:sldId id="307" r:id="rId13"/>
    <p:sldId id="272" r:id="rId14"/>
    <p:sldId id="297" r:id="rId15"/>
    <p:sldId id="299" r:id="rId16"/>
    <p:sldId id="298" r:id="rId17"/>
    <p:sldId id="283" r:id="rId18"/>
    <p:sldId id="303" r:id="rId19"/>
    <p:sldId id="284" r:id="rId20"/>
    <p:sldId id="30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336"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0C44CD-04A9-455E-A397-95D740B9C1A3}" type="datetimeFigureOut">
              <a:rPr lang="en-GB" smtClean="0"/>
              <a:pPr/>
              <a:t>09/05/2012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A3AD09-B8F9-48B2-B00B-1C98D3E905E1}" type="slidenum">
              <a:rPr lang="en-GB" smtClean="0"/>
              <a:pPr/>
              <a:t>‹#›</a:t>
            </a:fld>
            <a:endParaRPr lang="en-GB"/>
          </a:p>
        </p:txBody>
      </p:sp>
    </p:spTree>
    <p:extLst>
      <p:ext uri="{BB962C8B-B14F-4D97-AF65-F5344CB8AC3E}">
        <p14:creationId xmlns:p14="http://schemas.microsoft.com/office/powerpoint/2010/main" val="1069486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E05D9-E089-40B5-887B-93B281CF5B1F}" type="datetimeFigureOut">
              <a:rPr lang="en-GB" smtClean="0"/>
              <a:pPr/>
              <a:t>09/05/2012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15690B-426C-4F2F-ADDC-9A4A4BD88A88}" type="slidenum">
              <a:rPr lang="en-GB" smtClean="0"/>
              <a:pPr/>
              <a:t>‹#›</a:t>
            </a:fld>
            <a:endParaRPr lang="en-GB"/>
          </a:p>
        </p:txBody>
      </p:sp>
    </p:spTree>
    <p:extLst>
      <p:ext uri="{BB962C8B-B14F-4D97-AF65-F5344CB8AC3E}">
        <p14:creationId xmlns:p14="http://schemas.microsoft.com/office/powerpoint/2010/main" val="2412777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15690B-426C-4F2F-ADDC-9A4A4BD88A88}"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9E2326-9B7A-44E8-B9A9-11D3BF88E180}" type="datetime1">
              <a:rPr lang="en-GB" smtClean="0"/>
              <a:pPr/>
              <a:t>09/05/2012</a:t>
            </a:fld>
            <a:endParaRPr lang="en-GB"/>
          </a:p>
        </p:txBody>
      </p:sp>
      <p:sp>
        <p:nvSpPr>
          <p:cNvPr id="17" name="Footer Placeholder 16"/>
          <p:cNvSpPr>
            <a:spLocks noGrp="1"/>
          </p:cNvSpPr>
          <p:nvPr>
            <p:ph type="ftr" sz="quarter" idx="11"/>
          </p:nvPr>
        </p:nvSpPr>
        <p:spPr/>
        <p:txBody>
          <a:bodyPr/>
          <a:lstStyle/>
          <a:p>
            <a:r>
              <a:rPr lang="it-IT" smtClean="0"/>
              <a:t>Sheena Kalayil, Manchester Metropolitan University: s.kalayil@mmu.ac.uk</a:t>
            </a:r>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9D0479-572F-423A-BC65-4A4DB84117F2}"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5871AE-8598-409E-BA01-A5803E71C190}" type="datetime1">
              <a:rPr lang="en-GB" smtClean="0"/>
              <a:pPr/>
              <a:t>09/05/2012</a:t>
            </a:fld>
            <a:endParaRPr lang="en-GB"/>
          </a:p>
        </p:txBody>
      </p:sp>
      <p:sp>
        <p:nvSpPr>
          <p:cNvPr id="5" name="Footer Placeholder 4"/>
          <p:cNvSpPr>
            <a:spLocks noGrp="1"/>
          </p:cNvSpPr>
          <p:nvPr>
            <p:ph type="ftr" sz="quarter" idx="11"/>
          </p:nvPr>
        </p:nvSpPr>
        <p:spPr/>
        <p:txBody>
          <a:bodyPr/>
          <a:lstStyle/>
          <a:p>
            <a:r>
              <a:rPr lang="it-IT" smtClean="0"/>
              <a:t>Sheena Kalayil, Manchester Metropolitan University: s.kalayil@mmu.ac.uk</a:t>
            </a:r>
            <a:endParaRPr lang="en-GB"/>
          </a:p>
        </p:txBody>
      </p:sp>
      <p:sp>
        <p:nvSpPr>
          <p:cNvPr id="6" name="Slide Number Placeholder 5"/>
          <p:cNvSpPr>
            <a:spLocks noGrp="1"/>
          </p:cNvSpPr>
          <p:nvPr>
            <p:ph type="sldNum" sz="quarter" idx="12"/>
          </p:nvPr>
        </p:nvSpPr>
        <p:spPr/>
        <p:txBody>
          <a:bodyPr/>
          <a:lstStyle/>
          <a:p>
            <a:fld id="{7C9D0479-572F-423A-BC65-4A4DB84117F2}"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C9D0479-572F-423A-BC65-4A4DB84117F2}"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CFD6AB-AF88-4070-A6B7-569EC9FF5B25}" type="datetime1">
              <a:rPr lang="en-GB" smtClean="0"/>
              <a:pPr/>
              <a:t>09/05/2012</a:t>
            </a:fld>
            <a:endParaRPr lang="en-GB"/>
          </a:p>
        </p:txBody>
      </p:sp>
      <p:sp>
        <p:nvSpPr>
          <p:cNvPr id="5" name="Footer Placeholder 4"/>
          <p:cNvSpPr>
            <a:spLocks noGrp="1"/>
          </p:cNvSpPr>
          <p:nvPr>
            <p:ph type="ftr" sz="quarter" idx="11"/>
          </p:nvPr>
        </p:nvSpPr>
        <p:spPr/>
        <p:txBody>
          <a:bodyPr/>
          <a:lstStyle/>
          <a:p>
            <a:r>
              <a:rPr lang="it-IT" smtClean="0"/>
              <a:t>Sheena Kalayil, Manchester Metropolitan University: s.kalayil@mmu.ac.uk</a:t>
            </a:r>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3B348A-1FDA-4C0A-B63A-32AE12169FD7}" type="datetime1">
              <a:rPr lang="en-GB" smtClean="0"/>
              <a:pPr/>
              <a:t>09/05/2012</a:t>
            </a:fld>
            <a:endParaRPr lang="en-GB"/>
          </a:p>
        </p:txBody>
      </p:sp>
      <p:sp>
        <p:nvSpPr>
          <p:cNvPr id="5" name="Footer Placeholder 4"/>
          <p:cNvSpPr>
            <a:spLocks noGrp="1"/>
          </p:cNvSpPr>
          <p:nvPr>
            <p:ph type="ftr" sz="quarter" idx="11"/>
          </p:nvPr>
        </p:nvSpPr>
        <p:spPr/>
        <p:txBody>
          <a:bodyPr/>
          <a:lstStyle/>
          <a:p>
            <a:r>
              <a:rPr lang="it-IT" smtClean="0"/>
              <a:t>Sheena Kalayil, Manchester Metropolitan University: s.kalayil@mmu.ac.uk</a:t>
            </a:r>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7C9D0479-572F-423A-BC65-4A4DB84117F2}"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it-IT" smtClean="0"/>
              <a:t>Sheena Kalayil, Manchester Metropolitan University: s.kalayil@mmu.ac.uk</a:t>
            </a:r>
            <a:endParaRPr lang="en-GB"/>
          </a:p>
        </p:txBody>
      </p:sp>
      <p:sp>
        <p:nvSpPr>
          <p:cNvPr id="4" name="Date Placeholder 3"/>
          <p:cNvSpPr>
            <a:spLocks noGrp="1"/>
          </p:cNvSpPr>
          <p:nvPr>
            <p:ph type="dt" sz="half" idx="10"/>
          </p:nvPr>
        </p:nvSpPr>
        <p:spPr/>
        <p:txBody>
          <a:bodyPr/>
          <a:lstStyle/>
          <a:p>
            <a:fld id="{FD7C52BB-8331-48AD-BB8E-6351E43C0AD2}" type="datetime1">
              <a:rPr lang="en-GB" smtClean="0"/>
              <a:pPr/>
              <a:t>09/05/2012</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9D0479-572F-423A-BC65-4A4DB84117F2}"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32515CB-3BFE-4E02-8D65-A25AA06B3345}" type="datetime1">
              <a:rPr lang="en-GB" smtClean="0"/>
              <a:pPr/>
              <a:t>09/05/2012</a:t>
            </a:fld>
            <a:endParaRPr lang="en-GB"/>
          </a:p>
        </p:txBody>
      </p:sp>
      <p:sp>
        <p:nvSpPr>
          <p:cNvPr id="6" name="Footer Placeholder 5"/>
          <p:cNvSpPr>
            <a:spLocks noGrp="1"/>
          </p:cNvSpPr>
          <p:nvPr>
            <p:ph type="ftr" sz="quarter" idx="11"/>
          </p:nvPr>
        </p:nvSpPr>
        <p:spPr/>
        <p:txBody>
          <a:bodyPr/>
          <a:lstStyle/>
          <a:p>
            <a:r>
              <a:rPr lang="it-IT" smtClean="0"/>
              <a:t>Sheena Kalayil, Manchester Metropolitan University: s.kalayil@mmu.ac.uk</a:t>
            </a:r>
            <a:endParaRPr lang="en-GB"/>
          </a:p>
        </p:txBody>
      </p:sp>
      <p:sp>
        <p:nvSpPr>
          <p:cNvPr id="7" name="Slide Number Placeholder 6"/>
          <p:cNvSpPr>
            <a:spLocks noGrp="1"/>
          </p:cNvSpPr>
          <p:nvPr>
            <p:ph type="sldNum" sz="quarter" idx="12"/>
          </p:nvPr>
        </p:nvSpPr>
        <p:spPr/>
        <p:txBody>
          <a:bodyPr/>
          <a:lstStyle/>
          <a:p>
            <a:fld id="{7C9D0479-572F-423A-BC65-4A4DB84117F2}"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16CD04D-0F5F-4552-8B4F-F967CBB21D3A}" type="datetime1">
              <a:rPr lang="en-GB" smtClean="0"/>
              <a:pPr/>
              <a:t>09/05/2012</a:t>
            </a:fld>
            <a:endParaRPr lang="en-GB"/>
          </a:p>
        </p:txBody>
      </p:sp>
      <p:sp>
        <p:nvSpPr>
          <p:cNvPr id="8" name="Footer Placeholder 7"/>
          <p:cNvSpPr>
            <a:spLocks noGrp="1"/>
          </p:cNvSpPr>
          <p:nvPr>
            <p:ph type="ftr" sz="quarter" idx="11"/>
          </p:nvPr>
        </p:nvSpPr>
        <p:spPr>
          <a:xfrm>
            <a:off x="304800" y="6409944"/>
            <a:ext cx="3581400" cy="365760"/>
          </a:xfrm>
        </p:spPr>
        <p:txBody>
          <a:bodyPr/>
          <a:lstStyle/>
          <a:p>
            <a:r>
              <a:rPr lang="it-IT" smtClean="0"/>
              <a:t>Sheena Kalayil, Manchester Metropolitan University: s.kalayil@mmu.ac.uk</a:t>
            </a:r>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C9D0479-572F-423A-BC65-4A4DB84117F2}"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B683E0-73A5-4EB4-A4A0-11DDD3E88B74}" type="datetime1">
              <a:rPr lang="en-GB" smtClean="0"/>
              <a:pPr/>
              <a:t>09/05/2012</a:t>
            </a:fld>
            <a:endParaRPr lang="en-GB"/>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7C9D0479-572F-423A-BC65-4A4DB84117F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A8683D6-8443-4D15-B951-B4C84100399D}" type="datetime1">
              <a:rPr lang="en-GB" smtClean="0"/>
              <a:pPr/>
              <a:t>09/05/2012</a:t>
            </a:fld>
            <a:endParaRPr lang="en-GB"/>
          </a:p>
        </p:txBody>
      </p:sp>
      <p:sp>
        <p:nvSpPr>
          <p:cNvPr id="3" name="Footer Placeholder 2"/>
          <p:cNvSpPr>
            <a:spLocks noGrp="1"/>
          </p:cNvSpPr>
          <p:nvPr>
            <p:ph type="ftr" sz="quarter" idx="11"/>
          </p:nvPr>
        </p:nvSpPr>
        <p:spPr/>
        <p:txBody>
          <a:bodyPr/>
          <a:lstStyle/>
          <a:p>
            <a:r>
              <a:rPr lang="it-IT" smtClean="0"/>
              <a:t>Sheena Kalayil, Manchester Metropolitan University: s.kalayil@mmu.ac.uk</a:t>
            </a:r>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C9D0479-572F-423A-BC65-4A4DB84117F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C9D0479-572F-423A-BC65-4A4DB84117F2}"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395520-CD9D-4D93-882B-639FD3ED7214}" type="datetime1">
              <a:rPr lang="en-GB" smtClean="0"/>
              <a:pPr/>
              <a:t>09/05/2012</a:t>
            </a:fld>
            <a:endParaRPr lang="en-GB"/>
          </a:p>
        </p:txBody>
      </p:sp>
      <p:sp>
        <p:nvSpPr>
          <p:cNvPr id="6" name="Footer Placeholder 5"/>
          <p:cNvSpPr>
            <a:spLocks noGrp="1"/>
          </p:cNvSpPr>
          <p:nvPr>
            <p:ph type="ftr" sz="quarter" idx="11"/>
          </p:nvPr>
        </p:nvSpPr>
        <p:spPr>
          <a:xfrm>
            <a:off x="301752" y="6410848"/>
            <a:ext cx="3383280" cy="365760"/>
          </a:xfrm>
        </p:spPr>
        <p:txBody>
          <a:bodyPr/>
          <a:lstStyle/>
          <a:p>
            <a:r>
              <a:rPr lang="it-IT" smtClean="0"/>
              <a:t>Sheena Kalayil, Manchester Metropolitan University: s.kalayil@mmu.ac.uk</a:t>
            </a: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C9D0479-572F-423A-BC65-4A4DB84117F2}"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D59B51A-95E5-4583-8D6F-D7B6D7F53579}" type="datetime1">
              <a:rPr lang="en-GB" smtClean="0"/>
              <a:pPr/>
              <a:t>09/05/2012</a:t>
            </a:fld>
            <a:endParaRPr lang="en-GB"/>
          </a:p>
        </p:txBody>
      </p:sp>
      <p:sp>
        <p:nvSpPr>
          <p:cNvPr id="6" name="Footer Placeholder 5"/>
          <p:cNvSpPr>
            <a:spLocks noGrp="1"/>
          </p:cNvSpPr>
          <p:nvPr>
            <p:ph type="ftr" sz="quarter" idx="11"/>
          </p:nvPr>
        </p:nvSpPr>
        <p:spPr>
          <a:xfrm>
            <a:off x="301752" y="6410848"/>
            <a:ext cx="3584448" cy="365760"/>
          </a:xfrm>
        </p:spPr>
        <p:txBody>
          <a:bodyPr/>
          <a:lstStyle/>
          <a:p>
            <a:r>
              <a:rPr lang="it-IT" smtClean="0"/>
              <a:t>Sheena Kalayil, Manchester Metropolitan University: s.kalayil@mmu.ac.uk</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553D659-266B-48BC-9DCD-79A6D96123FC}" type="datetime1">
              <a:rPr lang="en-GB" smtClean="0"/>
              <a:pPr/>
              <a:t>09/05/2012</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it-IT" smtClean="0"/>
              <a:t>Sheena Kalayil, Manchester Metropolitan University: s.kalayil@mmu.ac.uk</a:t>
            </a:r>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C9D0479-572F-423A-BC65-4A4DB84117F2}"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ciencedirect.com.libezproxy.open.ac.uk/science/journal/0378216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ews.bbc.co.uk/" TargetMode="External"/><Relationship Id="rId2" Type="http://schemas.openxmlformats.org/officeDocument/2006/relationships/hyperlink" Target="http://www.sciencedirect.com.libezproxy.open.ac.uk/science/journal/03782166" TargetMode="External"/><Relationship Id="rId1" Type="http://schemas.openxmlformats.org/officeDocument/2006/relationships/slideLayout" Target="../slideLayouts/slideLayout2.xml"/><Relationship Id="rId4" Type="http://schemas.openxmlformats.org/officeDocument/2006/relationships/hyperlink" Target="http://www.mmu.ac.uk/languages/routes-into-languag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27584" y="4581128"/>
            <a:ext cx="7854696" cy="1752600"/>
          </a:xfrm>
        </p:spPr>
        <p:txBody>
          <a:bodyPr>
            <a:normAutofit/>
          </a:bodyPr>
          <a:lstStyle/>
          <a:p>
            <a:endParaRPr lang="en-GB" dirty="0" smtClean="0"/>
          </a:p>
          <a:p>
            <a:r>
              <a:rPr lang="en-GB" dirty="0" smtClean="0"/>
              <a:t>Sheena Kalayil</a:t>
            </a:r>
          </a:p>
          <a:p>
            <a:r>
              <a:rPr lang="en-GB" dirty="0" smtClean="0"/>
              <a:t>Manchester </a:t>
            </a:r>
            <a:r>
              <a:rPr lang="en-GB" smtClean="0"/>
              <a:t>Metropolitan University</a:t>
            </a:r>
            <a:r>
              <a:rPr lang="en-GB" dirty="0" smtClean="0"/>
              <a:t/>
            </a:r>
            <a:br>
              <a:rPr lang="en-GB" dirty="0" smtClean="0"/>
            </a:br>
            <a:endParaRPr lang="en-GB" dirty="0"/>
          </a:p>
        </p:txBody>
      </p:sp>
      <p:sp>
        <p:nvSpPr>
          <p:cNvPr id="2" name="Title 1"/>
          <p:cNvSpPr>
            <a:spLocks noGrp="1"/>
          </p:cNvSpPr>
          <p:nvPr>
            <p:ph type="ctrTitle"/>
          </p:nvPr>
        </p:nvSpPr>
        <p:spPr/>
        <p:txBody>
          <a:bodyPr>
            <a:normAutofit fontScale="90000"/>
          </a:bodyPr>
          <a:lstStyle/>
          <a:p>
            <a:r>
              <a:rPr lang="en-GB" dirty="0" smtClean="0"/>
              <a:t>‘</a:t>
            </a:r>
            <a:br>
              <a:rPr lang="en-GB" dirty="0" smtClean="0"/>
            </a:br>
            <a:r>
              <a:rPr lang="en-GB" dirty="0" smtClean="0"/>
              <a:t/>
            </a:r>
            <a:br>
              <a:rPr lang="en-GB" dirty="0" smtClean="0"/>
            </a:br>
            <a:r>
              <a:rPr lang="en-GB" dirty="0" smtClean="0"/>
              <a:t/>
            </a:r>
            <a:br>
              <a:rPr lang="en-GB" dirty="0" smtClean="0"/>
            </a:br>
            <a:endParaRPr lang="en-GB" dirty="0"/>
          </a:p>
        </p:txBody>
      </p:sp>
      <p:sp>
        <p:nvSpPr>
          <p:cNvPr id="4" name="Rectangle 3"/>
          <p:cNvSpPr/>
          <p:nvPr/>
        </p:nvSpPr>
        <p:spPr>
          <a:xfrm>
            <a:off x="2286000" y="2967335"/>
            <a:ext cx="4572000" cy="1200329"/>
          </a:xfrm>
          <a:prstGeom prst="rect">
            <a:avLst/>
          </a:prstGeom>
        </p:spPr>
        <p:txBody>
          <a:bodyPr>
            <a:spAutoFit/>
          </a:bodyPr>
          <a:lstStyle/>
          <a:p>
            <a:r>
              <a:rPr lang="en-GB" sz="2400" dirty="0" smtClean="0"/>
              <a:t>‘One of us’?: </a:t>
            </a:r>
            <a:br>
              <a:rPr lang="en-GB" sz="2400" dirty="0" smtClean="0"/>
            </a:br>
            <a:r>
              <a:rPr lang="en-GB" sz="2400" dirty="0" smtClean="0"/>
              <a:t>Voices of mixed-race (South Asian and white) Britons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Interview with </a:t>
            </a:r>
            <a:r>
              <a:rPr lang="en-GB" dirty="0" err="1" smtClean="0"/>
              <a:t>Tahir</a:t>
            </a:r>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lstStyle/>
          <a:p>
            <a:pPr>
              <a:buNone/>
            </a:pPr>
            <a:endParaRPr lang="en-GB" i="1" dirty="0" smtClean="0"/>
          </a:p>
          <a:p>
            <a:pPr>
              <a:buNone/>
            </a:pPr>
            <a:endParaRPr lang="en-GB" i="1" dirty="0" smtClean="0"/>
          </a:p>
          <a:p>
            <a:pPr>
              <a:buNone/>
            </a:pPr>
            <a:r>
              <a:rPr lang="en-GB" i="1" dirty="0" smtClean="0"/>
              <a:t>For </a:t>
            </a:r>
            <a:r>
              <a:rPr lang="en-GB" i="1" dirty="0"/>
              <a:t>quite a long period of my life I’ve just been struggling to have the identity I want, not the identity other people expected me to have or insisted that I should have</a:t>
            </a:r>
            <a:r>
              <a:rPr lang="en-GB" i="1" dirty="0" smtClean="0"/>
              <a:t>.</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Tahir</a:t>
            </a:r>
            <a:endParaRPr lang="en-GB" dirty="0"/>
          </a:p>
        </p:txBody>
      </p:sp>
      <p:sp>
        <p:nvSpPr>
          <p:cNvPr id="3" name="Footer Placeholder 2"/>
          <p:cNvSpPr>
            <a:spLocks noGrp="1"/>
          </p:cNvSpPr>
          <p:nvPr>
            <p:ph type="ftr" sz="quarter" idx="11"/>
          </p:nvPr>
        </p:nvSpPr>
        <p:spPr/>
        <p:txBody>
          <a:bodyPr/>
          <a:lstStyle/>
          <a:p>
            <a:r>
              <a:rPr lang="it-IT" smtClean="0"/>
              <a:t>Sheena Kalayil, Manchester Metropolitan University: s.kalayil@mmu.ac.uk</a:t>
            </a:r>
            <a:endParaRPr lang="en-GB"/>
          </a:p>
        </p:txBody>
      </p:sp>
      <p:sp>
        <p:nvSpPr>
          <p:cNvPr id="4" name="Content Placeholder 3"/>
          <p:cNvSpPr>
            <a:spLocks noGrp="1"/>
          </p:cNvSpPr>
          <p:nvPr>
            <p:ph sz="quarter" idx="1"/>
          </p:nvPr>
        </p:nvSpPr>
        <p:spPr/>
        <p:txBody>
          <a:bodyPr/>
          <a:lstStyle/>
          <a:p>
            <a:r>
              <a:rPr lang="en-GB" dirty="0" smtClean="0"/>
              <a:t>I just started thinking to myself ‘I don’t need this, what am I going to do with Urdu? I’m going to be in England.’</a:t>
            </a:r>
          </a:p>
          <a:p>
            <a:endParaRPr lang="en-GB" dirty="0" smtClean="0"/>
          </a:p>
          <a:p>
            <a:r>
              <a:rPr lang="en-GB" dirty="0" smtClean="0"/>
              <a:t>Why would I expend so much effort, why would I do this, it’s embarrassing when I speak Urdu, everyone [in Pakistan] understands English’.</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Tahir</a:t>
            </a:r>
            <a:endParaRPr lang="en-GB" dirty="0"/>
          </a:p>
        </p:txBody>
      </p:sp>
      <p:sp>
        <p:nvSpPr>
          <p:cNvPr id="3" name="Footer Placeholder 2"/>
          <p:cNvSpPr>
            <a:spLocks noGrp="1"/>
          </p:cNvSpPr>
          <p:nvPr>
            <p:ph type="ftr" sz="quarter" idx="11"/>
          </p:nvPr>
        </p:nvSpPr>
        <p:spPr/>
        <p:txBody>
          <a:bodyPr/>
          <a:lstStyle/>
          <a:p>
            <a:r>
              <a:rPr lang="it-IT" smtClean="0"/>
              <a:t>Sheena Kalayil, Manchester Metropolitan University: s.kalayil@mmu.ac.uk</a:t>
            </a:r>
            <a:endParaRPr lang="en-GB"/>
          </a:p>
        </p:txBody>
      </p:sp>
      <p:sp>
        <p:nvSpPr>
          <p:cNvPr id="4" name="Content Placeholder 3"/>
          <p:cNvSpPr>
            <a:spLocks noGrp="1"/>
          </p:cNvSpPr>
          <p:nvPr>
            <p:ph sz="quarter" idx="1"/>
          </p:nvPr>
        </p:nvSpPr>
        <p:spPr/>
        <p:txBody>
          <a:bodyPr/>
          <a:lstStyle/>
          <a:p>
            <a:r>
              <a:rPr lang="en-GB" dirty="0" smtClean="0"/>
              <a:t>My identity was supposed to be Asian and I was supposed to speak Urdu, and I was supposed to be religious, and I was neither of those things.</a:t>
            </a:r>
          </a:p>
          <a:p>
            <a:endParaRPr lang="en-GB" dirty="0" smtClean="0"/>
          </a:p>
          <a:p>
            <a:r>
              <a:rPr lang="en-GB" dirty="0" smtClean="0"/>
              <a:t>I was forever being told what I should be, what my identity should be.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Interview with </a:t>
            </a:r>
            <a:r>
              <a:rPr lang="en-GB" dirty="0" err="1" smtClean="0"/>
              <a:t>Tahir</a:t>
            </a:r>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lstStyle/>
          <a:p>
            <a:endParaRPr lang="en-GB" dirty="0" smtClean="0"/>
          </a:p>
          <a:p>
            <a:endParaRPr lang="en-GB" dirty="0" smtClean="0"/>
          </a:p>
          <a:p>
            <a:r>
              <a:rPr lang="en-GB" i="1" dirty="0" smtClean="0"/>
              <a:t>But </a:t>
            </a:r>
            <a:r>
              <a:rPr lang="en-GB" i="1" dirty="0"/>
              <a:t>now with the emergence of India …as a player in the world economy you sort of think well actually, it might be useful for R to have one of those languages</a:t>
            </a:r>
            <a:r>
              <a:rPr lang="en-GB" i="1" dirty="0" smtClean="0"/>
              <a:t>.</a:t>
            </a:r>
            <a:endParaRPr lang="en-GB" i="1" dirty="0"/>
          </a:p>
          <a:p>
            <a:endParaRPr lang="en-GB"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Interview with </a:t>
            </a:r>
            <a:r>
              <a:rPr lang="en-GB" dirty="0" err="1" smtClean="0"/>
              <a:t>Aishwarya</a:t>
            </a:r>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fontScale="92500"/>
          </a:bodyPr>
          <a:lstStyle/>
          <a:p>
            <a:endParaRPr lang="en-GB" dirty="0" smtClean="0"/>
          </a:p>
          <a:p>
            <a:r>
              <a:rPr lang="en-GB" dirty="0" smtClean="0"/>
              <a:t>I kind of went through I had a rather schizophrenic attitude to towards being part Indian at a certain period in my life because I had a quite confrontational relationship my relationship with my parents …and so part of me was I’m never going to learn Hindi off my dad [indistinct] and part of me wanted to and I had actually wanted to from a young age.</a:t>
            </a:r>
          </a:p>
          <a:p>
            <a:r>
              <a:rPr lang="en-GB" dirty="0" smtClean="0"/>
              <a:t> </a:t>
            </a:r>
          </a:p>
          <a:p>
            <a:r>
              <a:rPr lang="en-GB" dirty="0" smtClean="0"/>
              <a:t>Because learning Hindi was kind of was almost like was giving into my dad.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Aishwarya</a:t>
            </a:r>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a:bodyPr>
          <a:lstStyle/>
          <a:p>
            <a:r>
              <a:rPr lang="en-GB" dirty="0" smtClean="0"/>
              <a:t>I think I liked the classes at the </a:t>
            </a:r>
            <a:r>
              <a:rPr lang="en-GB" dirty="0" err="1" smtClean="0"/>
              <a:t>Bhavan</a:t>
            </a:r>
            <a:r>
              <a:rPr lang="en-GB" dirty="0" smtClean="0"/>
              <a:t> because it was part of a bigger cultural package if you like..</a:t>
            </a:r>
          </a:p>
          <a:p>
            <a:r>
              <a:rPr lang="en-GB" dirty="0" smtClean="0"/>
              <a:t>.. it was a feeling that I had a right to be part of it. </a:t>
            </a:r>
          </a:p>
          <a:p>
            <a:endParaRPr lang="en-GB" dirty="0" smtClean="0"/>
          </a:p>
          <a:p>
            <a:r>
              <a:rPr lang="en-GB" dirty="0" smtClean="0"/>
              <a:t>With the phonetic classes they were taught by an English guy, a white English guy, but my friend Mark speaks fluent Hindi for example because he then went on to live in India for years and years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Aishwarya</a:t>
            </a:r>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a:bodyPr>
          <a:lstStyle/>
          <a:p>
            <a:r>
              <a:rPr lang="en-GB" dirty="0" smtClean="0"/>
              <a:t>A: Well, I think that that’s almost inevitable there were sort of a whole load of cultural stuff that is just there isn’t it you know you can’t not have it </a:t>
            </a:r>
          </a:p>
          <a:p>
            <a:r>
              <a:rPr lang="en-GB" dirty="0" smtClean="0"/>
              <a:t>S: But it wasn’t enough..for you..</a:t>
            </a:r>
          </a:p>
          <a:p>
            <a:r>
              <a:rPr lang="en-GB" dirty="0" smtClean="0"/>
              <a:t>A: Well I wanted to learn the language ..I felt that I kind of almost felt cheated as a child you know that in a way I had to put up with the aggro that you got growing up in the seventies in a mixed-race family but without what I perceived to be the benefits.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Works Cited</a:t>
            </a:r>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Autofit/>
          </a:bodyPr>
          <a:lstStyle/>
          <a:p>
            <a:pPr>
              <a:buNone/>
            </a:pPr>
            <a:r>
              <a:rPr lang="en-GB" sz="1050" dirty="0" err="1" smtClean="0"/>
              <a:t>Bakhtin</a:t>
            </a:r>
            <a:r>
              <a:rPr lang="en-GB" sz="1050" dirty="0" smtClean="0"/>
              <a:t>, M. M. [1930s] (1981) </a:t>
            </a:r>
            <a:r>
              <a:rPr lang="en-GB" sz="1050" i="1" dirty="0" smtClean="0"/>
              <a:t>The Dialogic Imagination: Four Essays</a:t>
            </a:r>
            <a:r>
              <a:rPr lang="en-GB" sz="1050" dirty="0" smtClean="0"/>
              <a:t> Ed Michael </a:t>
            </a:r>
            <a:r>
              <a:rPr lang="en-GB" sz="1050" dirty="0" err="1" smtClean="0"/>
              <a:t>Holquist</a:t>
            </a:r>
            <a:r>
              <a:rPr lang="en-GB" sz="1050" dirty="0" smtClean="0"/>
              <a:t>. Trans. </a:t>
            </a:r>
            <a:r>
              <a:rPr lang="en-GB" sz="1050" dirty="0" err="1" smtClean="0"/>
              <a:t>Caryl</a:t>
            </a:r>
            <a:r>
              <a:rPr lang="en-GB" sz="1050" dirty="0" smtClean="0"/>
              <a:t> Emerson and Michael </a:t>
            </a:r>
            <a:r>
              <a:rPr lang="en-GB" sz="1050" dirty="0" err="1" smtClean="0"/>
              <a:t>Holquist</a:t>
            </a:r>
            <a:r>
              <a:rPr lang="en-GB" sz="1050" dirty="0" smtClean="0"/>
              <a:t>. Austin and London: University of Texas Press. </a:t>
            </a:r>
          </a:p>
          <a:p>
            <a:pPr>
              <a:buNone/>
            </a:pPr>
            <a:r>
              <a:rPr lang="en-GB" sz="1050" dirty="0" err="1" smtClean="0"/>
              <a:t>Bourdieu,P</a:t>
            </a:r>
            <a:r>
              <a:rPr lang="en-GB" sz="1050" dirty="0" smtClean="0"/>
              <a:t>. (2006) The forms of capital. In</a:t>
            </a:r>
            <a:r>
              <a:rPr lang="en-GB" sz="1050" i="1" dirty="0" smtClean="0"/>
              <a:t> Education, globalization and social change</a:t>
            </a:r>
            <a:r>
              <a:rPr lang="en-GB" sz="1050" dirty="0" smtClean="0"/>
              <a:t>, ed. </a:t>
            </a:r>
            <a:r>
              <a:rPr lang="en-GB" sz="1050" dirty="0" err="1" smtClean="0"/>
              <a:t>H.Lauder</a:t>
            </a:r>
            <a:r>
              <a:rPr lang="en-GB" sz="1050" dirty="0" smtClean="0"/>
              <a:t>, </a:t>
            </a:r>
            <a:r>
              <a:rPr lang="en-GB" sz="1050" dirty="0" err="1" smtClean="0"/>
              <a:t>P.Brown</a:t>
            </a:r>
            <a:r>
              <a:rPr lang="en-GB" sz="1050" dirty="0" smtClean="0"/>
              <a:t>, J.-A </a:t>
            </a:r>
            <a:r>
              <a:rPr lang="en-GB" sz="1050" dirty="0" err="1" smtClean="0"/>
              <a:t>Dillabough</a:t>
            </a:r>
            <a:r>
              <a:rPr lang="en-GB" sz="1050" dirty="0" smtClean="0"/>
              <a:t>, and A. Halsey, 105-18. Oxford: Oxford University Press.</a:t>
            </a:r>
          </a:p>
          <a:p>
            <a:pPr>
              <a:buNone/>
            </a:pPr>
            <a:r>
              <a:rPr lang="en-GB" sz="1050" dirty="0" err="1" smtClean="0"/>
              <a:t>Blunkett,D</a:t>
            </a:r>
            <a:r>
              <a:rPr lang="en-GB" sz="1050" dirty="0" smtClean="0"/>
              <a:t> ( 2002</a:t>
            </a:r>
            <a:r>
              <a:rPr lang="en-GB" sz="1050" i="1" dirty="0" smtClean="0"/>
              <a:t>) </a:t>
            </a:r>
            <a:r>
              <a:rPr lang="en-GB" sz="1050" dirty="0" smtClean="0"/>
              <a:t>Integration with </a:t>
            </a:r>
            <a:r>
              <a:rPr lang="en-GB" sz="1050" dirty="0" err="1" smtClean="0"/>
              <a:t>Diversity:Globalistaion</a:t>
            </a:r>
            <a:r>
              <a:rPr lang="en-GB" sz="1050" dirty="0" smtClean="0"/>
              <a:t> and the renewal of democracy and civil society in Griffith, P. And Leonard, M. (</a:t>
            </a:r>
            <a:r>
              <a:rPr lang="en-GB" sz="1050" dirty="0" err="1" smtClean="0"/>
              <a:t>eds</a:t>
            </a:r>
            <a:r>
              <a:rPr lang="en-GB" sz="1050" dirty="0" smtClean="0"/>
              <a:t>) </a:t>
            </a:r>
            <a:r>
              <a:rPr lang="en-GB" sz="1050" i="1" dirty="0" smtClean="0"/>
              <a:t>Reclaiming </a:t>
            </a:r>
            <a:r>
              <a:rPr lang="en-GB" sz="1050" i="1" dirty="0" err="1" smtClean="0"/>
              <a:t>Britishness</a:t>
            </a:r>
            <a:r>
              <a:rPr lang="en-GB" sz="1050" dirty="0" smtClean="0"/>
              <a:t>, London, Foreign Policy Centre, pp65-77</a:t>
            </a:r>
          </a:p>
          <a:p>
            <a:pPr>
              <a:buNone/>
            </a:pPr>
            <a:r>
              <a:rPr lang="en-GB" sz="1050" dirty="0" smtClean="0"/>
              <a:t>Cameron, D., Munich Security Conference, 5 February 2011</a:t>
            </a:r>
          </a:p>
          <a:p>
            <a:pPr hangingPunct="0"/>
            <a:r>
              <a:rPr lang="en-GB" sz="1050" dirty="0" smtClean="0"/>
              <a:t>Cheng, K (2003) ‘Language shift and language maintenance in mixed-marriages: a case study of a Malaysian- Chinese family’, </a:t>
            </a:r>
            <a:r>
              <a:rPr lang="en-GB" sz="1050" i="1" dirty="0" smtClean="0"/>
              <a:t>International Journal of Sociology of Language</a:t>
            </a:r>
            <a:r>
              <a:rPr lang="en-GB" sz="1050" dirty="0" smtClean="0"/>
              <a:t>, </a:t>
            </a:r>
            <a:r>
              <a:rPr lang="en-GB" sz="1050" dirty="0" err="1" smtClean="0"/>
              <a:t>Vol</a:t>
            </a:r>
            <a:r>
              <a:rPr lang="en-GB" sz="1050" dirty="0" smtClean="0"/>
              <a:t> 161, pp81-90</a:t>
            </a:r>
          </a:p>
          <a:p>
            <a:pPr hangingPunct="0"/>
            <a:r>
              <a:rPr lang="en-GB" sz="1050" dirty="0" smtClean="0"/>
              <a:t> </a:t>
            </a:r>
          </a:p>
          <a:p>
            <a:pPr hangingPunct="0"/>
            <a:r>
              <a:rPr lang="en-GB" sz="1050" dirty="0" smtClean="0"/>
              <a:t>Coffin, C. And </a:t>
            </a:r>
            <a:r>
              <a:rPr lang="en-GB" sz="1050" dirty="0" err="1" smtClean="0"/>
              <a:t>O’Halloran</a:t>
            </a:r>
            <a:r>
              <a:rPr lang="en-GB" sz="1050" dirty="0" smtClean="0"/>
              <a:t>, K. (2005) ‘Finding the global groove: Theorising and analysing dynamic reader positioning using APPRAISAL, corpus, and a </a:t>
            </a:r>
            <a:r>
              <a:rPr lang="en-GB" sz="1050" dirty="0" err="1" smtClean="0"/>
              <a:t>concordancer</a:t>
            </a:r>
            <a:r>
              <a:rPr lang="en-GB" sz="1050" dirty="0" smtClean="0"/>
              <a:t>’ protection’ in </a:t>
            </a:r>
            <a:r>
              <a:rPr lang="en-GB" sz="1050" dirty="0" err="1" smtClean="0"/>
              <a:t>Cook,G</a:t>
            </a:r>
            <a:r>
              <a:rPr lang="en-GB" sz="1050" dirty="0" smtClean="0"/>
              <a:t>. And </a:t>
            </a:r>
            <a:r>
              <a:rPr lang="en-GB" sz="1050" dirty="0" err="1" smtClean="0"/>
              <a:t>North,S</a:t>
            </a:r>
            <a:r>
              <a:rPr lang="en-GB" sz="1050" dirty="0" smtClean="0"/>
              <a:t>. (</a:t>
            </a:r>
            <a:r>
              <a:rPr lang="en-GB" sz="1050" dirty="0" err="1" smtClean="0"/>
              <a:t>eds</a:t>
            </a:r>
            <a:r>
              <a:rPr lang="en-GB" sz="1050" dirty="0" smtClean="0"/>
              <a:t>) (2010) </a:t>
            </a:r>
            <a:r>
              <a:rPr lang="en-GB" sz="1050" i="1" dirty="0" smtClean="0"/>
              <a:t>Applied Linguistics Methods A Reader</a:t>
            </a:r>
            <a:r>
              <a:rPr lang="en-GB" sz="1050" dirty="0" smtClean="0"/>
              <a:t>.  Abingdon: </a:t>
            </a:r>
            <a:r>
              <a:rPr lang="en-GB" sz="1050" dirty="0" err="1" smtClean="0"/>
              <a:t>Routledge</a:t>
            </a:r>
            <a:r>
              <a:rPr lang="en-GB" sz="1050" dirty="0" smtClean="0"/>
              <a:t> (The Course Reader)</a:t>
            </a:r>
          </a:p>
          <a:p>
            <a:pPr hangingPunct="0"/>
            <a:r>
              <a:rPr lang="en-GB" sz="1050" dirty="0" smtClean="0"/>
              <a:t> </a:t>
            </a:r>
          </a:p>
          <a:p>
            <a:pPr hangingPunct="0"/>
            <a:r>
              <a:rPr lang="en-GB" sz="1050" dirty="0" err="1" smtClean="0"/>
              <a:t>Creese</a:t>
            </a:r>
            <a:r>
              <a:rPr lang="en-GB" sz="1050" dirty="0" smtClean="0"/>
              <a:t>, A and </a:t>
            </a:r>
            <a:r>
              <a:rPr lang="en-GB" sz="1050" dirty="0" err="1" smtClean="0"/>
              <a:t>Blackledge</a:t>
            </a:r>
            <a:r>
              <a:rPr lang="en-GB" sz="1050" dirty="0" smtClean="0"/>
              <a:t>, A. (2011) Separate and flexible bilingualism in complementary schools: Multiple language practices in interrelationship, </a:t>
            </a:r>
            <a:r>
              <a:rPr lang="en-GB" sz="1050" i="1" dirty="0" smtClean="0">
                <a:hlinkClick r:id="rId3" tooltip="Go to Journal of Pragmatics on SciVerse ScienceDirect"/>
              </a:rPr>
              <a:t>Journal of Pragmatics</a:t>
            </a:r>
            <a:r>
              <a:rPr lang="en-GB" sz="1050" dirty="0" smtClean="0"/>
              <a:t>, 43 (5), pp 1196–1208</a:t>
            </a:r>
          </a:p>
          <a:p>
            <a:pPr hangingPunct="0"/>
            <a:r>
              <a:rPr lang="en-GB" sz="1050" dirty="0" smtClean="0"/>
              <a:t> </a:t>
            </a:r>
          </a:p>
          <a:p>
            <a:pPr hangingPunct="0"/>
            <a:r>
              <a:rPr lang="en-GB" sz="1050" dirty="0" smtClean="0"/>
              <a:t>Crystal, D. (2003) ‘Why a global language?’ in </a:t>
            </a:r>
            <a:r>
              <a:rPr lang="en-GB" sz="1050" dirty="0" err="1" smtClean="0"/>
              <a:t>Cook,G</a:t>
            </a:r>
            <a:r>
              <a:rPr lang="en-GB" sz="1050" dirty="0" smtClean="0"/>
              <a:t>. And </a:t>
            </a:r>
            <a:r>
              <a:rPr lang="en-GB" sz="1050" dirty="0" err="1" smtClean="0"/>
              <a:t>North,S</a:t>
            </a:r>
            <a:r>
              <a:rPr lang="en-GB" sz="1050" dirty="0" smtClean="0"/>
              <a:t>. (</a:t>
            </a:r>
            <a:r>
              <a:rPr lang="en-GB" sz="1050" dirty="0" err="1" smtClean="0"/>
              <a:t>eds</a:t>
            </a:r>
            <a:r>
              <a:rPr lang="en-GB" sz="1050" dirty="0" smtClean="0"/>
              <a:t>) (2010) </a:t>
            </a:r>
            <a:r>
              <a:rPr lang="en-GB" sz="1050" i="1" dirty="0" smtClean="0"/>
              <a:t>Applied Linguistics in Action A Reader</a:t>
            </a:r>
            <a:r>
              <a:rPr lang="en-GB" sz="1050" dirty="0" smtClean="0"/>
              <a:t>.  Abingdon: </a:t>
            </a:r>
            <a:r>
              <a:rPr lang="en-GB" sz="1050" dirty="0" err="1" smtClean="0"/>
              <a:t>Routledge</a:t>
            </a:r>
            <a:r>
              <a:rPr lang="en-GB" sz="1050" dirty="0" smtClean="0"/>
              <a:t> (The Course Reader)</a:t>
            </a:r>
          </a:p>
          <a:p>
            <a:pPr hangingPunct="0"/>
            <a:r>
              <a:rPr lang="en-GB" sz="1050" dirty="0" smtClean="0"/>
              <a:t> </a:t>
            </a:r>
          </a:p>
          <a:p>
            <a:pPr hangingPunct="0"/>
            <a:r>
              <a:rPr lang="en-GB" sz="1050" dirty="0" smtClean="0"/>
              <a:t>Cummins, J, (2005) A proposal for action: Strategies for recognising Heritage language </a:t>
            </a:r>
          </a:p>
          <a:p>
            <a:pPr hangingPunct="0"/>
            <a:r>
              <a:rPr lang="en-GB" sz="1050" dirty="0" smtClean="0"/>
              <a:t>	competence as a learning resource within the mainstream classroom, </a:t>
            </a:r>
            <a:r>
              <a:rPr lang="en-GB" sz="1050" i="1" dirty="0" smtClean="0"/>
              <a:t>The Modern </a:t>
            </a:r>
            <a:endParaRPr lang="en-GB" sz="1050" dirty="0" smtClean="0"/>
          </a:p>
          <a:p>
            <a:pPr hangingPunct="0"/>
            <a:r>
              <a:rPr lang="en-GB" sz="1050" i="1" dirty="0" smtClean="0"/>
              <a:t>	Language Journal, 89(4),</a:t>
            </a:r>
            <a:r>
              <a:rPr lang="en-GB" sz="1050" dirty="0" smtClean="0"/>
              <a:t> 585-592. </a:t>
            </a:r>
          </a:p>
          <a:p>
            <a:pPr>
              <a:buNone/>
            </a:pPr>
            <a:endParaRPr lang="en-GB" sz="1050" dirty="0" smtClean="0"/>
          </a:p>
          <a:p>
            <a:pPr>
              <a:buNone/>
            </a:pPr>
            <a:endParaRPr lang="en-GB" sz="1050" dirty="0" smtClean="0"/>
          </a:p>
          <a:p>
            <a:pPr>
              <a:buNone/>
            </a:pPr>
            <a:endParaRPr lang="en-GB" sz="1050" dirty="0" smtClean="0"/>
          </a:p>
          <a:p>
            <a:pPr>
              <a:buNone/>
            </a:pPr>
            <a:endParaRPr lang="en-GB" sz="1050" dirty="0" smtClean="0"/>
          </a:p>
          <a:p>
            <a:pPr>
              <a:buNone/>
            </a:pPr>
            <a:endParaRPr lang="en-GB" sz="1050" dirty="0" smtClean="0"/>
          </a:p>
          <a:p>
            <a:pPr>
              <a:buNone/>
            </a:pPr>
            <a:endParaRPr lang="en-GB" sz="105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fontScale="47500" lnSpcReduction="20000"/>
          </a:bodyPr>
          <a:lstStyle/>
          <a:p>
            <a:pPr hangingPunct="0"/>
            <a:r>
              <a:rPr lang="en-GB" sz="2800" dirty="0" err="1" smtClean="0"/>
              <a:t>Creese</a:t>
            </a:r>
            <a:r>
              <a:rPr lang="en-GB" sz="2800" dirty="0" smtClean="0"/>
              <a:t>, A and </a:t>
            </a:r>
            <a:r>
              <a:rPr lang="en-GB" sz="2800" dirty="0" err="1" smtClean="0"/>
              <a:t>Blackledge</a:t>
            </a:r>
            <a:r>
              <a:rPr lang="en-GB" sz="2800" dirty="0" smtClean="0"/>
              <a:t>, A. (2011) Separate and flexible bilingualism in complementary schools: Multiple language practices in interrelationship, </a:t>
            </a:r>
            <a:r>
              <a:rPr lang="en-GB" sz="2800" i="1" dirty="0" smtClean="0">
                <a:hlinkClick r:id="rId2" tooltip="Go to Journal of Pragmatics on SciVerse ScienceDirect"/>
              </a:rPr>
              <a:t>Journal of Pragmatics</a:t>
            </a:r>
            <a:r>
              <a:rPr lang="en-GB" sz="2800" dirty="0" smtClean="0"/>
              <a:t>, 43 (5), pp 1196–1208</a:t>
            </a:r>
          </a:p>
          <a:p>
            <a:pPr hangingPunct="0"/>
            <a:r>
              <a:rPr lang="en-GB" sz="2800" dirty="0" smtClean="0"/>
              <a:t> </a:t>
            </a:r>
          </a:p>
          <a:p>
            <a:pPr hangingPunct="0"/>
            <a:r>
              <a:rPr lang="en-GB" sz="2800" dirty="0" smtClean="0"/>
              <a:t>Crystal, D. (2003) ‘Why a global language?’ in </a:t>
            </a:r>
            <a:r>
              <a:rPr lang="en-GB" sz="2800" dirty="0" err="1" smtClean="0"/>
              <a:t>Cook,G</a:t>
            </a:r>
            <a:r>
              <a:rPr lang="en-GB" sz="2800" dirty="0" smtClean="0"/>
              <a:t>. And </a:t>
            </a:r>
            <a:r>
              <a:rPr lang="en-GB" sz="2800" dirty="0" err="1" smtClean="0"/>
              <a:t>North,S</a:t>
            </a:r>
            <a:r>
              <a:rPr lang="en-GB" sz="2800" dirty="0" smtClean="0"/>
              <a:t>. (</a:t>
            </a:r>
            <a:r>
              <a:rPr lang="en-GB" sz="2800" dirty="0" err="1" smtClean="0"/>
              <a:t>eds</a:t>
            </a:r>
            <a:r>
              <a:rPr lang="en-GB" sz="2800" dirty="0" smtClean="0"/>
              <a:t>) (2010) </a:t>
            </a:r>
            <a:r>
              <a:rPr lang="en-GB" sz="2800" i="1" dirty="0" smtClean="0"/>
              <a:t>Applied Linguistics in Action A Reader</a:t>
            </a:r>
            <a:r>
              <a:rPr lang="en-GB" sz="2800" dirty="0" smtClean="0"/>
              <a:t>.  Abingdon: </a:t>
            </a:r>
            <a:r>
              <a:rPr lang="en-GB" sz="2800" dirty="0" err="1" smtClean="0"/>
              <a:t>Routledge</a:t>
            </a:r>
            <a:r>
              <a:rPr lang="en-GB" sz="2800" dirty="0" smtClean="0"/>
              <a:t> (The Course Reader)</a:t>
            </a:r>
          </a:p>
          <a:p>
            <a:pPr hangingPunct="0"/>
            <a:r>
              <a:rPr lang="en-GB" sz="2800" dirty="0" smtClean="0"/>
              <a:t> </a:t>
            </a:r>
          </a:p>
          <a:p>
            <a:pPr hangingPunct="0"/>
            <a:r>
              <a:rPr lang="en-GB" sz="2800" dirty="0" smtClean="0"/>
              <a:t>Cummins, J, (2005) A proposal for action: Strategies for recognising Heritage language </a:t>
            </a:r>
          </a:p>
          <a:p>
            <a:pPr hangingPunct="0"/>
            <a:r>
              <a:rPr lang="en-GB" sz="2800" dirty="0" smtClean="0"/>
              <a:t>	competence as a learning resource within the mainstream classroom, </a:t>
            </a:r>
            <a:r>
              <a:rPr lang="en-GB" sz="2800" i="1" dirty="0" smtClean="0"/>
              <a:t>The Modern </a:t>
            </a:r>
            <a:endParaRPr lang="en-GB" sz="2800" dirty="0" smtClean="0"/>
          </a:p>
          <a:p>
            <a:pPr hangingPunct="0"/>
            <a:r>
              <a:rPr lang="en-GB" sz="2800" i="1" dirty="0" smtClean="0"/>
              <a:t>	Language Journal, 89(4),</a:t>
            </a:r>
            <a:r>
              <a:rPr lang="en-GB" sz="2800" dirty="0" smtClean="0"/>
              <a:t> 585-592. </a:t>
            </a:r>
          </a:p>
          <a:p>
            <a:pPr>
              <a:buNone/>
            </a:pPr>
            <a:endParaRPr lang="en-GB" sz="2800" dirty="0" smtClean="0"/>
          </a:p>
          <a:p>
            <a:pPr>
              <a:buNone/>
            </a:pPr>
            <a:r>
              <a:rPr lang="en-GB" sz="2800" dirty="0" smtClean="0"/>
              <a:t>Carrington, V. and Luke, A. (1997) Literacy and </a:t>
            </a:r>
            <a:r>
              <a:rPr lang="en-GB" sz="2800" dirty="0" err="1" smtClean="0"/>
              <a:t>Bourdieu’s</a:t>
            </a:r>
            <a:r>
              <a:rPr lang="en-GB" sz="2800" dirty="0" smtClean="0"/>
              <a:t> Sociological Theory: A reframing, </a:t>
            </a:r>
            <a:r>
              <a:rPr lang="en-GB" sz="2800" i="1" dirty="0" smtClean="0"/>
              <a:t>Language and Education</a:t>
            </a:r>
            <a:r>
              <a:rPr lang="en-GB" sz="2800" dirty="0" smtClean="0"/>
              <a:t>, 11:2, pp96-112</a:t>
            </a:r>
          </a:p>
          <a:p>
            <a:pPr>
              <a:buNone/>
            </a:pPr>
            <a:r>
              <a:rPr lang="en-GB" sz="2800" dirty="0" err="1" smtClean="0"/>
              <a:t>Casciani</a:t>
            </a:r>
            <a:r>
              <a:rPr lang="en-GB" sz="2800" dirty="0" smtClean="0"/>
              <a:t>, D. (2003),Bilingual Asian children ‘do better’</a:t>
            </a:r>
            <a:r>
              <a:rPr lang="en-GB" sz="2800" i="1" dirty="0" smtClean="0"/>
              <a:t>, </a:t>
            </a:r>
            <a:r>
              <a:rPr lang="en-GB" sz="2800" i="1" u="sng" dirty="0" smtClean="0">
                <a:hlinkClick r:id="rId3"/>
              </a:rPr>
              <a:t>www.news.bbc.co.uk</a:t>
            </a:r>
            <a:r>
              <a:rPr lang="en-GB" sz="2800" i="1" dirty="0" smtClean="0"/>
              <a:t>, </a:t>
            </a:r>
            <a:r>
              <a:rPr lang="en-GB" sz="2800" dirty="0" smtClean="0"/>
              <a:t>accessed 15 April 2011</a:t>
            </a:r>
          </a:p>
          <a:p>
            <a:pPr>
              <a:buNone/>
            </a:pPr>
            <a:endParaRPr lang="en-GB" sz="2800" dirty="0" smtClean="0"/>
          </a:p>
          <a:p>
            <a:pPr>
              <a:buNone/>
            </a:pPr>
            <a:r>
              <a:rPr lang="en-GB" sz="2800" dirty="0" smtClean="0"/>
              <a:t>COLT (</a:t>
            </a:r>
            <a:r>
              <a:rPr lang="en-GB" sz="2800" u="sng" dirty="0" smtClean="0">
                <a:hlinkClick r:id="rId4"/>
              </a:rPr>
              <a:t>www.mmu.ac.uk/languages/routes-into-languages</a:t>
            </a:r>
            <a:r>
              <a:rPr lang="en-GB" sz="2800" dirty="0" smtClean="0"/>
              <a:t>).</a:t>
            </a:r>
          </a:p>
          <a:p>
            <a:pPr>
              <a:buNone/>
            </a:pPr>
            <a:endParaRPr lang="en-GB" sz="2800" dirty="0" smtClean="0"/>
          </a:p>
          <a:p>
            <a:pPr>
              <a:buNone/>
            </a:pPr>
            <a:r>
              <a:rPr lang="en-GB" sz="2800" dirty="0" err="1" smtClean="0"/>
              <a:t>Gregory,E</a:t>
            </a:r>
            <a:r>
              <a:rPr lang="en-GB" sz="2800" dirty="0" smtClean="0"/>
              <a:t>. and Williams, A. (2003) Investigating family literacy histories and children’s reading practices in London’s East End in S. Goodman, T. Lillis, J. </a:t>
            </a:r>
            <a:r>
              <a:rPr lang="en-GB" sz="2800" dirty="0" err="1" smtClean="0"/>
              <a:t>Maybin</a:t>
            </a:r>
            <a:r>
              <a:rPr lang="en-GB" sz="2800" dirty="0" smtClean="0"/>
              <a:t> and N. Mercer (Eds.)</a:t>
            </a:r>
            <a:r>
              <a:rPr lang="en-GB" sz="2800" i="1" dirty="0" smtClean="0"/>
              <a:t>Language and Literacy and Education: A reader</a:t>
            </a:r>
            <a:r>
              <a:rPr lang="en-GB" sz="2800" dirty="0" smtClean="0"/>
              <a:t>. Stoke on Trent: </a:t>
            </a:r>
            <a:r>
              <a:rPr lang="en-GB" sz="2800" dirty="0" err="1" smtClean="0"/>
              <a:t>Trentham</a:t>
            </a:r>
            <a:r>
              <a:rPr lang="en-GB" sz="2800" dirty="0" smtClean="0"/>
              <a:t> Books. Phillips, T. (2004) Multiculturalism’s Legacy is ‘Have a Nice Day’ Racism, www.guardian.co.uk, 28 May 2004 , accessed 10 February 2011</a:t>
            </a:r>
          </a:p>
          <a:p>
            <a:pPr>
              <a:buNone/>
            </a:pPr>
            <a:r>
              <a:rPr lang="en-GB" sz="2800" dirty="0" smtClean="0"/>
              <a:t>Hicks, D. (2003) Discourse, teaching and learning</a:t>
            </a:r>
            <a:r>
              <a:rPr lang="en-GB" sz="2800" b="1" dirty="0" smtClean="0"/>
              <a:t> </a:t>
            </a:r>
            <a:r>
              <a:rPr lang="en-GB" sz="2800" dirty="0" smtClean="0"/>
              <a:t>in S. Goodman, T. Lillis, J. </a:t>
            </a:r>
            <a:r>
              <a:rPr lang="en-GB" sz="2800" dirty="0" err="1" smtClean="0"/>
              <a:t>Maybin</a:t>
            </a:r>
            <a:r>
              <a:rPr lang="en-GB" sz="2800" dirty="0" smtClean="0"/>
              <a:t> and N. Mercer (Eds.) </a:t>
            </a:r>
            <a:r>
              <a:rPr lang="en-GB" sz="2800" i="1" dirty="0" smtClean="0"/>
              <a:t>Language and Literacy and Education: A reader</a:t>
            </a:r>
            <a:r>
              <a:rPr lang="en-GB" sz="2800" dirty="0" smtClean="0"/>
              <a:t>. Stoke on Trent: </a:t>
            </a:r>
            <a:r>
              <a:rPr lang="en-GB" sz="2800" dirty="0" err="1" smtClean="0"/>
              <a:t>Trentham</a:t>
            </a:r>
            <a:r>
              <a:rPr lang="en-GB" sz="2800" dirty="0" smtClean="0"/>
              <a:t> Books.</a:t>
            </a:r>
          </a:p>
          <a:p>
            <a:pPr>
              <a:buNone/>
            </a:pPr>
            <a:r>
              <a:rPr lang="en-GB" sz="2800" dirty="0" err="1" smtClean="0"/>
              <a:t>Jaspal,R</a:t>
            </a:r>
            <a:r>
              <a:rPr lang="en-GB" sz="2800" dirty="0" smtClean="0"/>
              <a:t>. and Coyle, A. (2010) My language, my people: language and ethnic identity among British-born South Asians, </a:t>
            </a:r>
            <a:r>
              <a:rPr lang="en-GB" sz="2800" i="1" dirty="0" smtClean="0"/>
              <a:t>South Asian Diaspora</a:t>
            </a:r>
            <a:r>
              <a:rPr lang="en-GB" sz="2800" dirty="0" smtClean="0"/>
              <a:t>, 2:2, pp201-218</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Works Cited (cont.)</a:t>
            </a:r>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fontScale="62500" lnSpcReduction="20000"/>
          </a:bodyPr>
          <a:lstStyle/>
          <a:p>
            <a:pPr>
              <a:buNone/>
            </a:pPr>
            <a:r>
              <a:rPr lang="en-GB" sz="2200" dirty="0" smtClean="0"/>
              <a:t>Jones Diaz, C. (2003) Latino/a voices in Australia: negotiating bilingual identity, </a:t>
            </a:r>
            <a:r>
              <a:rPr lang="en-GB" sz="2200" i="1" dirty="0" smtClean="0"/>
              <a:t>Contemporary Issues in Early Childhood</a:t>
            </a:r>
            <a:r>
              <a:rPr lang="en-GB" sz="2200" dirty="0" smtClean="0"/>
              <a:t>, </a:t>
            </a:r>
            <a:r>
              <a:rPr lang="en-GB" sz="2200" dirty="0" err="1" smtClean="0"/>
              <a:t>Vol</a:t>
            </a:r>
            <a:r>
              <a:rPr lang="en-GB" sz="2200" dirty="0" smtClean="0"/>
              <a:t> 4, No. 3, pp314-336</a:t>
            </a:r>
          </a:p>
          <a:p>
            <a:pPr>
              <a:buNone/>
            </a:pPr>
            <a:r>
              <a:rPr lang="en-GB" sz="2200" dirty="0" smtClean="0"/>
              <a:t>Mills, J. (2001) Being bilingual: perspectives of third generation Asian children on language culture and identity. </a:t>
            </a:r>
            <a:r>
              <a:rPr lang="en-GB" sz="2200" i="1" dirty="0" smtClean="0"/>
              <a:t>International Journal of Bilingual Education and Bilingualism</a:t>
            </a:r>
            <a:r>
              <a:rPr lang="en-GB" sz="2200" dirty="0" smtClean="0"/>
              <a:t>, 4.6, pp. 383–402.</a:t>
            </a:r>
          </a:p>
          <a:p>
            <a:pPr>
              <a:buNone/>
            </a:pPr>
            <a:r>
              <a:rPr lang="en-GB" sz="2200" dirty="0" err="1" smtClean="0"/>
              <a:t>Pagett</a:t>
            </a:r>
            <a:r>
              <a:rPr lang="en-GB" sz="2200" dirty="0" smtClean="0"/>
              <a:t>, L. (2006)Mum and Dad prefer me to speak Bengali at home: code switching and parallel speech in a primary school setting, </a:t>
            </a:r>
            <a:r>
              <a:rPr lang="en-GB" sz="2200" i="1" dirty="0" smtClean="0"/>
              <a:t>Literacy, </a:t>
            </a:r>
            <a:r>
              <a:rPr lang="en-GB" sz="2200" dirty="0" smtClean="0"/>
              <a:t>40:3, pp137-145</a:t>
            </a:r>
          </a:p>
          <a:p>
            <a:pPr>
              <a:buNone/>
            </a:pPr>
            <a:r>
              <a:rPr lang="en-GB" sz="2200" dirty="0" err="1" smtClean="0"/>
              <a:t>Ramanathan</a:t>
            </a:r>
            <a:r>
              <a:rPr lang="en-GB" sz="2200" dirty="0" smtClean="0"/>
              <a:t>, V. (1999) “English is here to stay”: A critical look at institutional and educational practices in India in Goodman, S., Lillis, T., </a:t>
            </a:r>
            <a:r>
              <a:rPr lang="en-GB" sz="2200" dirty="0" err="1" smtClean="0"/>
              <a:t>Maybin</a:t>
            </a:r>
            <a:r>
              <a:rPr lang="en-GB" sz="2200" dirty="0" smtClean="0"/>
              <a:t>, J., Mercer, N.[</a:t>
            </a:r>
            <a:r>
              <a:rPr lang="en-GB" sz="2200" dirty="0" err="1" smtClean="0"/>
              <a:t>eds</a:t>
            </a:r>
            <a:r>
              <a:rPr lang="en-GB" sz="2200" dirty="0" smtClean="0"/>
              <a:t>] (2003), </a:t>
            </a:r>
            <a:r>
              <a:rPr lang="en-GB" sz="2200" i="1" dirty="0" smtClean="0"/>
              <a:t>Language, Literacy and Education : a Reader,</a:t>
            </a:r>
            <a:r>
              <a:rPr lang="en-GB" sz="2200" dirty="0" smtClean="0"/>
              <a:t> Stoke-on-Trent : </a:t>
            </a:r>
            <a:r>
              <a:rPr lang="en-GB" sz="2200" dirty="0" err="1" smtClean="0"/>
              <a:t>Trentham</a:t>
            </a:r>
            <a:r>
              <a:rPr lang="en-GB" sz="2200" dirty="0" smtClean="0"/>
              <a:t> Books in association with The Open University (The Course Reader)</a:t>
            </a:r>
          </a:p>
          <a:p>
            <a:pPr>
              <a:buNone/>
            </a:pPr>
            <a:r>
              <a:rPr lang="en-GB" sz="2200" dirty="0" err="1" smtClean="0"/>
              <a:t>Rassool</a:t>
            </a:r>
            <a:r>
              <a:rPr lang="en-GB" sz="2200" dirty="0" smtClean="0"/>
              <a:t>, N. (2000) Contested and contesting identities: Conceptualising linguistic minority rights within the global cultural economy, Journal of Multilingual and multicultural development, 21:5, pp386-398 Rich, S. And Davis, L. (2007) Insights into the strategic ways in which two bilingual children in the early years seek to negotiate the competing demands on their identity in their home and school worlds, International Journal of Early Years Education, 15:1, pp35-57</a:t>
            </a:r>
          </a:p>
          <a:p>
            <a:pPr>
              <a:buNone/>
            </a:pPr>
            <a:r>
              <a:rPr lang="en-GB" sz="2000" dirty="0" smtClean="0"/>
              <a:t>Street, B. (1997), The implications of the ‘New Literacy Studies’ for literacy education in </a:t>
            </a:r>
            <a:r>
              <a:rPr lang="en-GB" sz="2000" dirty="0" err="1" smtClean="0"/>
              <a:t>Goodman,S</a:t>
            </a:r>
            <a:r>
              <a:rPr lang="en-GB" sz="2000" dirty="0" smtClean="0"/>
              <a:t>., </a:t>
            </a:r>
            <a:r>
              <a:rPr lang="en-GB" sz="2000" dirty="0" err="1" smtClean="0"/>
              <a:t>Lillis,T</a:t>
            </a:r>
            <a:r>
              <a:rPr lang="en-GB" sz="2000" dirty="0" smtClean="0"/>
              <a:t>., </a:t>
            </a:r>
            <a:r>
              <a:rPr lang="en-GB" sz="2000" dirty="0" err="1" smtClean="0"/>
              <a:t>Maybin</a:t>
            </a:r>
            <a:r>
              <a:rPr lang="en-GB" sz="2000" dirty="0" smtClean="0"/>
              <a:t>, J., </a:t>
            </a:r>
            <a:r>
              <a:rPr lang="en-GB" sz="2000" dirty="0" err="1" smtClean="0"/>
              <a:t>Mercer,N</a:t>
            </a:r>
            <a:r>
              <a:rPr lang="en-GB" sz="2000" dirty="0" smtClean="0"/>
              <a:t>.[</a:t>
            </a:r>
            <a:r>
              <a:rPr lang="en-GB" sz="2000" dirty="0" err="1" smtClean="0"/>
              <a:t>eds</a:t>
            </a:r>
            <a:r>
              <a:rPr lang="en-GB" sz="2000" dirty="0" smtClean="0"/>
              <a:t>] (2003), </a:t>
            </a:r>
            <a:r>
              <a:rPr lang="en-GB" sz="2000" i="1" dirty="0" smtClean="0"/>
              <a:t>Language, Literacy and Education : a Reader,</a:t>
            </a:r>
            <a:r>
              <a:rPr lang="en-GB" sz="2000" dirty="0" smtClean="0"/>
              <a:t> Stoke-on-Trent : </a:t>
            </a:r>
            <a:r>
              <a:rPr lang="en-GB" sz="2000" dirty="0" err="1" smtClean="0"/>
              <a:t>Trentham</a:t>
            </a:r>
            <a:r>
              <a:rPr lang="en-GB" sz="2000" dirty="0" smtClean="0"/>
              <a:t> Books in association with The Open University (The Course Reader)</a:t>
            </a:r>
          </a:p>
          <a:p>
            <a:pPr>
              <a:buNone/>
            </a:pPr>
            <a:endParaRPr lang="en-GB" sz="2200" dirty="0" smtClean="0"/>
          </a:p>
          <a:p>
            <a:pPr>
              <a:buNone/>
            </a:pPr>
            <a:r>
              <a:rPr lang="en-GB" sz="2100" dirty="0" err="1" smtClean="0"/>
              <a:t>Zubair</a:t>
            </a:r>
            <a:r>
              <a:rPr lang="en-GB" sz="2100" dirty="0" smtClean="0"/>
              <a:t>, S. (1999)Women’s literacy in a rural Pakistani community in O’Brien, T. (ed</a:t>
            </a:r>
            <a:r>
              <a:rPr lang="en-GB" sz="2100" i="1" dirty="0" smtClean="0"/>
              <a:t>) Language and </a:t>
            </a:r>
            <a:r>
              <a:rPr lang="en-GB" sz="2100" i="1" dirty="0" err="1" smtClean="0"/>
              <a:t>Literacies</a:t>
            </a:r>
            <a:r>
              <a:rPr lang="en-GB" sz="2100" i="1" dirty="0" smtClean="0"/>
              <a:t>, Selected papers from the Annual General Meeting of the British Association for Applied Linguistics</a:t>
            </a:r>
            <a:r>
              <a:rPr lang="en-GB" sz="2100" dirty="0" smtClean="0"/>
              <a:t>, University of Manchester, Sept 1998, BAAL/</a:t>
            </a:r>
            <a:r>
              <a:rPr lang="en-GB" sz="2100" dirty="0" err="1" smtClean="0"/>
              <a:t>Multingual</a:t>
            </a:r>
            <a:r>
              <a:rPr lang="en-GB" sz="2100" dirty="0" smtClean="0"/>
              <a:t> matters, pp114-25</a:t>
            </a:r>
          </a:p>
          <a:p>
            <a:pPr>
              <a:buNone/>
            </a:pPr>
            <a:endParaRPr lang="en-GB" sz="2200"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lstStyle/>
          <a:p>
            <a:endParaRPr lang="en-GB" dirty="0" smtClean="0"/>
          </a:p>
          <a:p>
            <a:endParaRPr lang="en-GB" dirty="0" smtClean="0"/>
          </a:p>
          <a:p>
            <a:endParaRPr lang="en-GB" dirty="0" smtClean="0"/>
          </a:p>
          <a:p>
            <a:r>
              <a:rPr lang="en-GB" sz="3600" i="1" dirty="0" smtClean="0"/>
              <a:t>“To one of us” – </a:t>
            </a:r>
            <a:r>
              <a:rPr lang="en-GB" sz="3600" dirty="0" err="1" smtClean="0"/>
              <a:t>Hanif</a:t>
            </a:r>
            <a:r>
              <a:rPr lang="en-GB" sz="3600" dirty="0" smtClean="0"/>
              <a:t> </a:t>
            </a:r>
            <a:r>
              <a:rPr lang="en-GB" sz="3600" dirty="0" err="1" smtClean="0"/>
              <a:t>Kureishi</a:t>
            </a:r>
            <a:endParaRPr lang="en-GB"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a:bodyPr>
          <a:lstStyle/>
          <a:p>
            <a:pPr hangingPunct="0"/>
            <a:r>
              <a:rPr lang="en-GB" sz="1000" dirty="0" smtClean="0"/>
              <a:t>Shin, S. (2010) ‘ What about me? I’m not like Chinese but I’m not like American: Heritage-language –learning and identity of mixed-heritage adults’, </a:t>
            </a:r>
            <a:r>
              <a:rPr lang="en-GB" sz="1000" i="1" dirty="0" smtClean="0"/>
              <a:t>Journal of Language, Identity and Education</a:t>
            </a:r>
            <a:r>
              <a:rPr lang="en-GB" sz="1000" dirty="0" smtClean="0"/>
              <a:t>, 9: 203-219</a:t>
            </a:r>
          </a:p>
          <a:p>
            <a:pPr hangingPunct="0"/>
            <a:r>
              <a:rPr lang="en-GB" sz="1000" dirty="0" smtClean="0"/>
              <a:t> </a:t>
            </a:r>
          </a:p>
          <a:p>
            <a:pPr hangingPunct="0"/>
            <a:r>
              <a:rPr lang="en-GB" sz="1000" dirty="0" err="1" smtClean="0"/>
              <a:t>Slembrouck</a:t>
            </a:r>
            <a:r>
              <a:rPr lang="en-GB" sz="1000" dirty="0" smtClean="0"/>
              <a:t>, S. (2005) ‘Discourse, critique and ethnography: Class-oriented coding in accounts of child protection’ in </a:t>
            </a:r>
            <a:r>
              <a:rPr lang="en-GB" sz="1000" dirty="0" err="1" smtClean="0"/>
              <a:t>Cook,G</a:t>
            </a:r>
            <a:r>
              <a:rPr lang="en-GB" sz="1000" dirty="0" smtClean="0"/>
              <a:t>. And </a:t>
            </a:r>
            <a:r>
              <a:rPr lang="en-GB" sz="1000" dirty="0" err="1" smtClean="0"/>
              <a:t>North,S</a:t>
            </a:r>
            <a:r>
              <a:rPr lang="en-GB" sz="1000" dirty="0" smtClean="0"/>
              <a:t>. (</a:t>
            </a:r>
            <a:r>
              <a:rPr lang="en-GB" sz="1000" dirty="0" err="1" smtClean="0"/>
              <a:t>eds</a:t>
            </a:r>
            <a:r>
              <a:rPr lang="en-GB" sz="1000" dirty="0" smtClean="0"/>
              <a:t>) (2010) </a:t>
            </a:r>
            <a:r>
              <a:rPr lang="en-GB" sz="1000" i="1" dirty="0" smtClean="0"/>
              <a:t>Applied Linguistics Methods A Reader</a:t>
            </a:r>
            <a:r>
              <a:rPr lang="en-GB" sz="1000" dirty="0" smtClean="0"/>
              <a:t>.  Abingdon: </a:t>
            </a:r>
            <a:r>
              <a:rPr lang="en-GB" sz="1000" dirty="0" err="1" smtClean="0"/>
              <a:t>Routledge</a:t>
            </a:r>
            <a:r>
              <a:rPr lang="en-GB" sz="1000" dirty="0" smtClean="0"/>
              <a:t> (The Course Reader)</a:t>
            </a:r>
          </a:p>
          <a:p>
            <a:pPr hangingPunct="0"/>
            <a:r>
              <a:rPr lang="en-GB" sz="1000" dirty="0" smtClean="0"/>
              <a:t>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a:bodyPr>
          <a:lstStyle/>
          <a:p>
            <a:pPr hangingPunct="0"/>
            <a:r>
              <a:rPr lang="en-GB" dirty="0" smtClean="0"/>
              <a:t>When bilingualism in Britain is discussed it is seldom if ever with reference to the inner city immigrant populations, yet over half the immigrant pupils in our schools have a mother-tongue which is not English… we should see it as an asset, as something to be nurtured, and one of the agencies which should nurture it is the school. (Bullock Report, 1975, p293-294)</a:t>
            </a:r>
          </a:p>
          <a:p>
            <a:endParaRPr lang="en-GB" dirty="0" smtClean="0"/>
          </a:p>
          <a:p>
            <a:pPr>
              <a:buNone/>
            </a:pPr>
            <a:r>
              <a:rPr lang="en-GB" sz="2000" dirty="0" smtClean="0"/>
              <a:t>(</a:t>
            </a:r>
            <a:r>
              <a:rPr lang="en-GB" sz="2000" dirty="0"/>
              <a:t>Bullock Report, 1975, p293-294)</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lstStyle/>
          <a:p>
            <a:endParaRPr lang="en-GB" sz="3200" dirty="0" smtClean="0"/>
          </a:p>
          <a:p>
            <a:r>
              <a:rPr lang="en-GB" sz="3200" dirty="0" smtClean="0"/>
              <a:t>It </a:t>
            </a:r>
            <a:r>
              <a:rPr lang="en-GB" sz="3200" dirty="0"/>
              <a:t>is important to understand multilingualism as a complex matter, far beyond the simplistic mantra of celebrating diversity</a:t>
            </a:r>
            <a:r>
              <a:rPr lang="en-GB" sz="3200" dirty="0" smtClean="0"/>
              <a:t>.</a:t>
            </a:r>
          </a:p>
          <a:p>
            <a:endParaRPr lang="en-GB" dirty="0"/>
          </a:p>
          <a:p>
            <a:pPr>
              <a:buNone/>
            </a:pPr>
            <a:endParaRPr lang="en-GB" dirty="0"/>
          </a:p>
          <a:p>
            <a:pPr>
              <a:buNone/>
            </a:pPr>
            <a:r>
              <a:rPr lang="en-GB" sz="2400" dirty="0" smtClean="0"/>
              <a:t>(</a:t>
            </a:r>
            <a:r>
              <a:rPr lang="en-GB" sz="2400" dirty="0" err="1"/>
              <a:t>Pagett</a:t>
            </a:r>
            <a:r>
              <a:rPr lang="en-GB" sz="2400" dirty="0"/>
              <a:t>, 2006, p143)</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Research Questions</a:t>
            </a:r>
            <a:endParaRPr lang="en-GB" dirty="0"/>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fontScale="55000" lnSpcReduction="20000"/>
          </a:bodyPr>
          <a:lstStyle/>
          <a:p>
            <a:pPr lvl="0" hangingPunct="0"/>
            <a:r>
              <a:rPr lang="en-GB" dirty="0" smtClean="0"/>
              <a:t>1. Are children with one parent from the Indian sub-continent less likely to maintain knowledge of this parent’s Heritage Language than children with one parent who speaks a European language?</a:t>
            </a:r>
          </a:p>
          <a:p>
            <a:pPr lvl="0" hangingPunct="0">
              <a:buNone/>
            </a:pPr>
            <a:endParaRPr lang="en-GB" dirty="0" smtClean="0"/>
          </a:p>
          <a:p>
            <a:r>
              <a:rPr lang="en-GB" dirty="0" smtClean="0"/>
              <a:t>2.  Does the particular HL (Hindi, Urdu, Punjabi for example) of the South Asian parent have significance in its loss or maintenance?</a:t>
            </a:r>
          </a:p>
          <a:p>
            <a:pPr>
              <a:buNone/>
            </a:pPr>
            <a:endParaRPr lang="en-GB" dirty="0" smtClean="0"/>
          </a:p>
          <a:p>
            <a:r>
              <a:rPr lang="en-GB" dirty="0" smtClean="0"/>
              <a:t>3.  Does the religion of the South Asian parent (and accompanying issues of capital) have significance in the loss or maintenance of the HL (</a:t>
            </a:r>
            <a:r>
              <a:rPr lang="en-GB" dirty="0" err="1" smtClean="0"/>
              <a:t>Bourdieu</a:t>
            </a:r>
            <a:r>
              <a:rPr lang="en-GB" dirty="0" smtClean="0"/>
              <a:t>, 1989)?</a:t>
            </a:r>
          </a:p>
          <a:p>
            <a:pPr>
              <a:buNone/>
            </a:pPr>
            <a:endParaRPr lang="en-GB" dirty="0" smtClean="0"/>
          </a:p>
          <a:p>
            <a:pPr hangingPunct="0"/>
            <a:r>
              <a:rPr lang="en-GB" b="1" dirty="0" smtClean="0"/>
              <a:t>4</a:t>
            </a:r>
            <a:r>
              <a:rPr lang="en-GB" sz="2900" b="1" dirty="0" smtClean="0"/>
              <a:t>. How do adult mixed-race Britons position the importance of the loss or maintenance of their HL with regards to their perceptions of identity?</a:t>
            </a:r>
          </a:p>
          <a:p>
            <a:pPr hangingPunct="0"/>
            <a:r>
              <a:rPr lang="en-GB" sz="2900" b="1" dirty="0" smtClean="0"/>
              <a:t> </a:t>
            </a:r>
          </a:p>
          <a:p>
            <a:pPr hangingPunct="0"/>
            <a:r>
              <a:rPr lang="en-GB" dirty="0" smtClean="0"/>
              <a:t>5. What can we learn about ownership of HLs, and can we make any recommendations regarding the position of HLs in the educational curriculum?</a:t>
            </a:r>
          </a:p>
          <a:p>
            <a:pPr hangingPunct="0"/>
            <a:r>
              <a:rPr lang="en-GB" dirty="0" smtClean="0"/>
              <a:t> </a:t>
            </a:r>
          </a:p>
          <a:p>
            <a:pPr hangingPunct="0"/>
            <a:r>
              <a:rPr lang="en-GB" dirty="0" smtClean="0"/>
              <a:t>6. How does society, through channels such as the media, portray the South Asians who marry out of their community and does their portrayal in any way affect the maintenance or loss of the HLs?</a:t>
            </a:r>
          </a:p>
          <a:p>
            <a:pPr hangingPunct="0"/>
            <a:r>
              <a:rPr lang="en-GB" dirty="0" smtClean="0"/>
              <a:t>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a:bodyPr>
          <a:lstStyle/>
          <a:p>
            <a:endParaRPr lang="en-GB" sz="3600" smtClean="0">
              <a:latin typeface="+mj-lt"/>
            </a:endParaRPr>
          </a:p>
          <a:p>
            <a:r>
              <a:rPr lang="en-GB" sz="3600" smtClean="0">
                <a:latin typeface="+mj-lt"/>
              </a:rPr>
              <a:t>I </a:t>
            </a:r>
            <a:r>
              <a:rPr lang="en-GB" sz="3600" dirty="0">
                <a:latin typeface="+mj-lt"/>
              </a:rPr>
              <a:t>think the best thing we can give her [his daughter] is for her to understand where she comes from and to value that and appreciate </a:t>
            </a:r>
            <a:r>
              <a:rPr lang="en-GB" sz="3600" dirty="0" smtClean="0">
                <a:latin typeface="+mj-lt"/>
              </a:rPr>
              <a:t>that.</a:t>
            </a:r>
            <a:endParaRPr lang="en-GB" dirty="0" smtClean="0">
              <a:latin typeface="+mj-lt"/>
            </a:endParaRPr>
          </a:p>
          <a:p>
            <a:endParaRPr lang="en-GB" dirty="0"/>
          </a:p>
          <a:p>
            <a:pPr>
              <a:buNone/>
            </a:pPr>
            <a:endParaRPr lang="en-GB" dirty="0" smtClean="0"/>
          </a:p>
          <a:p>
            <a:pPr>
              <a:buNone/>
            </a:pPr>
            <a:r>
              <a:rPr lang="en-GB" sz="2400" dirty="0" smtClean="0"/>
              <a:t>Jones </a:t>
            </a:r>
            <a:r>
              <a:rPr lang="en-GB" sz="2400" dirty="0"/>
              <a:t>Diaz, C. (2003</a:t>
            </a:r>
            <a:r>
              <a:rPr lang="en-GB" sz="2400" dirty="0" smtClean="0"/>
              <a:t>)</a:t>
            </a:r>
            <a:endParaRPr lang="en-GB" sz="2400" dirty="0"/>
          </a:p>
          <a:p>
            <a:pPr>
              <a:buNone/>
            </a:pPr>
            <a:endParaRPr lang="en-GB" sz="2400" dirty="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fontScale="92500"/>
          </a:bodyPr>
          <a:lstStyle/>
          <a:p>
            <a:r>
              <a:rPr lang="en-GB" sz="2800" dirty="0">
                <a:latin typeface="+mj-lt"/>
              </a:rPr>
              <a:t>You see other British people go there [to India] … . Complete coconuts – brown on </a:t>
            </a:r>
            <a:r>
              <a:rPr lang="en-GB" sz="2800" dirty="0" smtClean="0">
                <a:latin typeface="+mj-lt"/>
              </a:rPr>
              <a:t>the outside </a:t>
            </a:r>
            <a:r>
              <a:rPr lang="en-GB" sz="2800" dirty="0">
                <a:latin typeface="+mj-lt"/>
              </a:rPr>
              <a:t>but white on the inside, and they don’t know the language … . These people </a:t>
            </a:r>
            <a:r>
              <a:rPr lang="en-GB" sz="2800" dirty="0" smtClean="0">
                <a:latin typeface="+mj-lt"/>
              </a:rPr>
              <a:t>are white</a:t>
            </a:r>
            <a:r>
              <a:rPr lang="en-GB" sz="2800" dirty="0">
                <a:latin typeface="+mj-lt"/>
              </a:rPr>
              <a:t>, they aren’t true Indians. </a:t>
            </a:r>
            <a:r>
              <a:rPr lang="en-GB" sz="1700" dirty="0" smtClean="0">
                <a:latin typeface="+mj-lt"/>
              </a:rPr>
              <a:t>(</a:t>
            </a:r>
            <a:r>
              <a:rPr lang="en-GB" sz="1700" dirty="0" err="1" smtClean="0">
                <a:latin typeface="+mj-lt"/>
              </a:rPr>
              <a:t>Majinder</a:t>
            </a:r>
            <a:r>
              <a:rPr lang="en-GB" sz="1700" dirty="0" smtClean="0">
                <a:latin typeface="+mj-lt"/>
              </a:rPr>
              <a:t>)</a:t>
            </a:r>
          </a:p>
          <a:p>
            <a:endParaRPr lang="en-GB" sz="2800" dirty="0">
              <a:latin typeface="+mj-lt"/>
            </a:endParaRPr>
          </a:p>
          <a:p>
            <a:r>
              <a:rPr lang="en-GB" sz="2800" dirty="0">
                <a:latin typeface="+mj-lt"/>
              </a:rPr>
              <a:t>Knowing the language is really the first step to being Indian. </a:t>
            </a:r>
            <a:r>
              <a:rPr lang="en-GB" sz="1500" dirty="0" smtClean="0">
                <a:latin typeface="+mj-lt"/>
              </a:rPr>
              <a:t>(</a:t>
            </a:r>
            <a:r>
              <a:rPr lang="en-GB" sz="1500" dirty="0" err="1" smtClean="0">
                <a:latin typeface="+mj-lt"/>
              </a:rPr>
              <a:t>Saeed</a:t>
            </a:r>
            <a:r>
              <a:rPr lang="en-GB" sz="1500" dirty="0" smtClean="0">
                <a:latin typeface="+mj-lt"/>
              </a:rPr>
              <a:t>)</a:t>
            </a:r>
            <a:endParaRPr lang="en-GB" sz="1500" dirty="0">
              <a:latin typeface="+mj-lt"/>
            </a:endParaRPr>
          </a:p>
          <a:p>
            <a:pPr>
              <a:buNone/>
            </a:pPr>
            <a:endParaRPr lang="en-GB" dirty="0" smtClean="0"/>
          </a:p>
          <a:p>
            <a:pPr>
              <a:buNone/>
            </a:pPr>
            <a:endParaRPr lang="en-GB" dirty="0"/>
          </a:p>
          <a:p>
            <a:pPr>
              <a:buNone/>
            </a:pPr>
            <a:r>
              <a:rPr lang="en-GB" sz="2100" dirty="0" err="1" smtClean="0"/>
              <a:t>Jaspal,R</a:t>
            </a:r>
            <a:r>
              <a:rPr lang="en-GB" sz="2100" dirty="0" smtClean="0"/>
              <a:t>. and Coyle, A. (2010)</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Footer Placeholder 3"/>
          <p:cNvSpPr>
            <a:spLocks noGrp="1"/>
          </p:cNvSpPr>
          <p:nvPr>
            <p:ph type="ftr" sz="quarter" idx="11"/>
          </p:nvPr>
        </p:nvSpPr>
        <p:spPr/>
        <p:txBody>
          <a:bodyPr/>
          <a:lstStyle/>
          <a:p>
            <a:r>
              <a:rPr lang="it-IT" smtClean="0"/>
              <a:t>Sheena Kalayil, Manchester Metropolitan University: s.kalayil@mmu.ac.uk</a:t>
            </a:r>
            <a:endParaRPr lang="en-GB"/>
          </a:p>
        </p:txBody>
      </p:sp>
      <p:sp>
        <p:nvSpPr>
          <p:cNvPr id="3" name="Content Placeholder 2"/>
          <p:cNvSpPr>
            <a:spLocks noGrp="1"/>
          </p:cNvSpPr>
          <p:nvPr>
            <p:ph sz="quarter" idx="1"/>
          </p:nvPr>
        </p:nvSpPr>
        <p:spPr/>
        <p:txBody>
          <a:bodyPr>
            <a:normAutofit/>
          </a:bodyPr>
          <a:lstStyle/>
          <a:p>
            <a:endParaRPr lang="en-GB" sz="3200" dirty="0" smtClean="0">
              <a:latin typeface="+mj-lt"/>
            </a:endParaRPr>
          </a:p>
          <a:p>
            <a:endParaRPr lang="en-GB" sz="3200" dirty="0" smtClean="0">
              <a:latin typeface="+mj-lt"/>
            </a:endParaRPr>
          </a:p>
          <a:p>
            <a:r>
              <a:rPr lang="en-GB" sz="3200" dirty="0" smtClean="0">
                <a:latin typeface="+mj-lt"/>
              </a:rPr>
              <a:t>schizophrenia which bedevils generational relationships</a:t>
            </a:r>
          </a:p>
          <a:p>
            <a:endParaRPr lang="en-GB" dirty="0"/>
          </a:p>
          <a:p>
            <a:endParaRPr lang="en-GB" dirty="0" smtClean="0"/>
          </a:p>
          <a:p>
            <a:pPr>
              <a:buNone/>
            </a:pPr>
            <a:r>
              <a:rPr lang="en-GB" sz="1800" dirty="0" err="1" smtClean="0"/>
              <a:t>Blunkett,D</a:t>
            </a:r>
            <a:r>
              <a:rPr lang="en-GB" sz="1800" dirty="0" smtClean="0"/>
              <a:t> ( 2002</a:t>
            </a:r>
            <a:r>
              <a:rPr lang="en-GB" sz="1800" i="1" dirty="0" smtClean="0"/>
              <a:t>)</a:t>
            </a:r>
            <a:endParaRPr lang="en-GB" sz="1800"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 on methodology</a:t>
            </a:r>
            <a:endParaRPr lang="en-GB" dirty="0"/>
          </a:p>
        </p:txBody>
      </p:sp>
      <p:sp>
        <p:nvSpPr>
          <p:cNvPr id="3" name="Footer Placeholder 2"/>
          <p:cNvSpPr>
            <a:spLocks noGrp="1"/>
          </p:cNvSpPr>
          <p:nvPr>
            <p:ph type="ftr" sz="quarter" idx="11"/>
          </p:nvPr>
        </p:nvSpPr>
        <p:spPr/>
        <p:txBody>
          <a:bodyPr/>
          <a:lstStyle/>
          <a:p>
            <a:r>
              <a:rPr lang="it-IT" smtClean="0"/>
              <a:t>Sheena Kalayil, Manchester Metropolitan University: s.kalayil@mmu.ac.uk</a:t>
            </a:r>
            <a:endParaRPr lang="en-GB"/>
          </a:p>
        </p:txBody>
      </p:sp>
      <p:sp>
        <p:nvSpPr>
          <p:cNvPr id="4" name="Content Placeholder 3"/>
          <p:cNvSpPr>
            <a:spLocks noGrp="1"/>
          </p:cNvSpPr>
          <p:nvPr>
            <p:ph sz="quarter" idx="1"/>
          </p:nvPr>
        </p:nvSpPr>
        <p:spPr/>
        <p:txBody>
          <a:bodyPr/>
          <a:lstStyle/>
          <a:p>
            <a:endParaRPr lang="en-GB"/>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853</TotalTime>
  <Words>1585</Words>
  <Application>Microsoft Office PowerPoint</Application>
  <PresentationFormat>On-screen Show (4:3)</PresentationFormat>
  <Paragraphs>148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   </vt:lpstr>
      <vt:lpstr>PowerPoint Presentation</vt:lpstr>
      <vt:lpstr>PowerPoint Presentation</vt:lpstr>
      <vt:lpstr>PowerPoint Presentation</vt:lpstr>
      <vt:lpstr>Research Questions</vt:lpstr>
      <vt:lpstr>PowerPoint Presentation</vt:lpstr>
      <vt:lpstr>PowerPoint Presentation</vt:lpstr>
      <vt:lpstr>PowerPoint Presentation</vt:lpstr>
      <vt:lpstr>Comments on methodology</vt:lpstr>
      <vt:lpstr>Interview with Tahir</vt:lpstr>
      <vt:lpstr>Tahir</vt:lpstr>
      <vt:lpstr>Tahir</vt:lpstr>
      <vt:lpstr>Interview with Tahir</vt:lpstr>
      <vt:lpstr>Interview with Aishwarya</vt:lpstr>
      <vt:lpstr>Aishwarya</vt:lpstr>
      <vt:lpstr>Aishwarya</vt:lpstr>
      <vt:lpstr>Works Cited</vt:lpstr>
      <vt:lpstr>PowerPoint Presentation</vt:lpstr>
      <vt:lpstr>Works Cited (cont.)</vt:lpstr>
      <vt:lpstr>PowerPoint Presentation</vt:lpstr>
    </vt:vector>
  </TitlesOfParts>
  <Company>MMU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Celebrating Diversity?: A Case Study of Language and Identity in Two Ethnically Mixed Marriages</dc:title>
  <dc:creator>mmu-user</dc:creator>
  <cp:lastModifiedBy>Gallagher-Brett A.</cp:lastModifiedBy>
  <cp:revision>107</cp:revision>
  <dcterms:created xsi:type="dcterms:W3CDTF">2011-08-23T08:45:35Z</dcterms:created>
  <dcterms:modified xsi:type="dcterms:W3CDTF">2012-05-09T16:18:16Z</dcterms:modified>
</cp:coreProperties>
</file>